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C51F4E2-348E-4068-B7E9-F3795A319873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287885-656B-4D40-AE7B-C0F66B9755C1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/>
                <a:ea typeface="Calibri"/>
              </a:rPr>
              <a:t>Classification of microbes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Lecture </a:t>
            </a:r>
            <a:r>
              <a:rPr lang="en-US" dirty="0" smtClean="0">
                <a:latin typeface="Berlin Sans FB" pitchFamily="34" charset="0"/>
              </a:rPr>
              <a:t>2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/>
          </a:bodyPr>
          <a:lstStyle/>
          <a:p>
            <a:pPr lvl="0" rtl="0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Munira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Ch.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Ismaeel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rtl="0"/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Ass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Israa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AJ Ibrahim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1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18082"/>
            <a:ext cx="4248472" cy="63408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Archaea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5"/>
            <a:ext cx="8229600" cy="388843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Prokaryotes</a:t>
            </a:r>
          </a:p>
          <a:p>
            <a:pPr algn="l" rtl="0"/>
            <a:r>
              <a:rPr lang="en-US" dirty="0" smtClean="0"/>
              <a:t>Lack peptidoglycan</a:t>
            </a:r>
          </a:p>
          <a:p>
            <a:pPr algn="l" rtl="0"/>
            <a:r>
              <a:rPr lang="en-US" dirty="0" smtClean="0"/>
              <a:t>Live in extreme environments (extremophiles)</a:t>
            </a:r>
          </a:p>
          <a:p>
            <a:pPr algn="l" rtl="0"/>
            <a:r>
              <a:rPr lang="en-US" dirty="0" smtClean="0"/>
              <a:t>Include:</a:t>
            </a:r>
          </a:p>
          <a:p>
            <a:pPr marL="0" indent="0" algn="l" rtl="0">
              <a:buNone/>
            </a:pPr>
            <a:r>
              <a:rPr lang="en-US" dirty="0" smtClean="0"/>
              <a:t>- Methanogens</a:t>
            </a:r>
          </a:p>
          <a:p>
            <a:pPr marL="0" indent="0" algn="l" rtl="0">
              <a:buNone/>
            </a:pPr>
            <a:r>
              <a:rPr lang="en-US" dirty="0" smtClean="0"/>
              <a:t>- Extreme halophiles</a:t>
            </a:r>
          </a:p>
          <a:p>
            <a:pPr marL="0" indent="0" algn="l" rtl="0">
              <a:buNone/>
            </a:pPr>
            <a:r>
              <a:rPr lang="en-US" dirty="0" smtClean="0"/>
              <a:t>- Extreme thermophiles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384679" cy="277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6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r>
              <a:rPr lang="en-US" dirty="0"/>
              <a:t>Bacteria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2692896"/>
          </a:xfrm>
        </p:spPr>
        <p:txBody>
          <a:bodyPr/>
          <a:lstStyle/>
          <a:p>
            <a:pPr algn="l" rtl="0"/>
            <a:r>
              <a:rPr lang="en-US" dirty="0" smtClean="0"/>
              <a:t>Prokaryotes</a:t>
            </a:r>
          </a:p>
          <a:p>
            <a:pPr algn="l" rtl="0"/>
            <a:r>
              <a:rPr lang="en-US" dirty="0" smtClean="0"/>
              <a:t>Peptidoglycan cell walls</a:t>
            </a:r>
          </a:p>
          <a:p>
            <a:pPr algn="l" rtl="0"/>
            <a:r>
              <a:rPr lang="en-US" dirty="0" smtClean="0"/>
              <a:t>Binary fission</a:t>
            </a:r>
          </a:p>
          <a:p>
            <a:pPr algn="l" rtl="0"/>
            <a:r>
              <a:rPr lang="en-US" dirty="0" smtClean="0"/>
              <a:t>Ex: </a:t>
            </a:r>
            <a:r>
              <a:rPr lang="en-US" u="sng" dirty="0" smtClean="0"/>
              <a:t>Escherichia</a:t>
            </a:r>
            <a:r>
              <a:rPr lang="en-US" dirty="0" smtClean="0"/>
              <a:t> </a:t>
            </a:r>
            <a:r>
              <a:rPr lang="en-US" u="sng" dirty="0" smtClean="0"/>
              <a:t>coli</a:t>
            </a: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10" y="1484784"/>
            <a:ext cx="341196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1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/>
              <a:t>Domain </a:t>
            </a:r>
            <a:r>
              <a:rPr lang="en-US" sz="3200" dirty="0" err="1"/>
              <a:t>Eukarya</a:t>
            </a:r>
            <a:endParaRPr lang="ar-IQ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5961"/>
            <a:ext cx="7430552" cy="48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1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1148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Fungi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9706" y="2334047"/>
            <a:ext cx="8229600" cy="2836912"/>
          </a:xfrm>
        </p:spPr>
        <p:txBody>
          <a:bodyPr/>
          <a:lstStyle/>
          <a:p>
            <a:pPr algn="l" rtl="0"/>
            <a:r>
              <a:rPr lang="en-US" dirty="0" smtClean="0"/>
              <a:t>Eukaryotes</a:t>
            </a:r>
          </a:p>
          <a:p>
            <a:pPr algn="l" rtl="0"/>
            <a:r>
              <a:rPr lang="en-US" dirty="0" smtClean="0"/>
              <a:t>Chitin (Chitin is a modified polysaccharide that contains nitrogen)  cell walls</a:t>
            </a:r>
          </a:p>
          <a:p>
            <a:pPr algn="l" rtl="0"/>
            <a:r>
              <a:rPr lang="en-US" dirty="0" smtClean="0"/>
              <a:t>Molds and mushrooms  are multicellular</a:t>
            </a:r>
          </a:p>
          <a:p>
            <a:pPr algn="l" rtl="0"/>
            <a:r>
              <a:rPr lang="en-US" dirty="0" smtClean="0"/>
              <a:t>Yeasts are unicellular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61381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3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34678"/>
            <a:ext cx="4114800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Protozoa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492896"/>
            <a:ext cx="8229600" cy="2260848"/>
          </a:xfrm>
        </p:spPr>
        <p:txBody>
          <a:bodyPr/>
          <a:lstStyle/>
          <a:p>
            <a:pPr algn="l" rtl="0"/>
            <a:r>
              <a:rPr lang="en-US" dirty="0" smtClean="0"/>
              <a:t>Eukaryotes</a:t>
            </a:r>
          </a:p>
          <a:p>
            <a:pPr algn="l" rtl="0"/>
            <a:r>
              <a:rPr lang="en-US" dirty="0" smtClean="0"/>
              <a:t>Mostly saprobes and commensals </a:t>
            </a:r>
          </a:p>
          <a:p>
            <a:pPr algn="l" rtl="0"/>
            <a:r>
              <a:rPr lang="en-US" dirty="0" smtClean="0"/>
              <a:t>May be motile by means of pseudopod, - cilia or flagella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32063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17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114800" cy="777155"/>
          </a:xfrm>
        </p:spPr>
        <p:txBody>
          <a:bodyPr>
            <a:normAutofit fontScale="90000"/>
          </a:bodyPr>
          <a:lstStyle/>
          <a:p>
            <a:r>
              <a:rPr lang="en-US" dirty="0"/>
              <a:t>Algae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29600" cy="2476872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Eukaryotes</a:t>
            </a:r>
          </a:p>
          <a:p>
            <a:pPr algn="l" rtl="0"/>
            <a:r>
              <a:rPr lang="en-US" dirty="0" smtClean="0"/>
              <a:t>Cellulose cell walls</a:t>
            </a:r>
          </a:p>
          <a:p>
            <a:pPr algn="l" rtl="0"/>
            <a:r>
              <a:rPr lang="en-US" dirty="0" smtClean="0"/>
              <a:t>Photosynthetic</a:t>
            </a:r>
          </a:p>
          <a:p>
            <a:pPr algn="l" rtl="0"/>
            <a:r>
              <a:rPr lang="en-US" dirty="0" smtClean="0"/>
              <a:t>Produce molecular oxygen and organic compounds</a:t>
            </a:r>
          </a:p>
          <a:p>
            <a:pPr algn="l" rtl="0"/>
            <a:r>
              <a:rPr lang="en-US" dirty="0" smtClean="0"/>
              <a:t>Part of food chain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34" y="1412776"/>
            <a:ext cx="22425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19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186808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Helminthes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8478" y="2204864"/>
            <a:ext cx="8229600" cy="2980928"/>
          </a:xfrm>
        </p:spPr>
        <p:txBody>
          <a:bodyPr/>
          <a:lstStyle/>
          <a:p>
            <a:pPr algn="l" rtl="0"/>
            <a:r>
              <a:rPr lang="en-US" dirty="0" smtClean="0"/>
              <a:t>Eukaryotes</a:t>
            </a:r>
          </a:p>
          <a:p>
            <a:pPr algn="l" rtl="0"/>
            <a:r>
              <a:rPr lang="en-US" dirty="0" smtClean="0"/>
              <a:t>Multicellular animals</a:t>
            </a:r>
          </a:p>
          <a:p>
            <a:pPr algn="l" rtl="0"/>
            <a:r>
              <a:rPr lang="en-US" dirty="0" smtClean="0"/>
              <a:t>Parasitic flatworms and roundworms - called helminthes</a:t>
            </a:r>
          </a:p>
          <a:p>
            <a:pPr algn="l" rtl="0"/>
            <a:r>
              <a:rPr lang="en-US" dirty="0" smtClean="0"/>
              <a:t>Microscopic stages in life cycles</a:t>
            </a:r>
          </a:p>
          <a:p>
            <a:pPr algn="l" rtl="0"/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303628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0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186808" cy="705147"/>
          </a:xfrm>
        </p:spPr>
        <p:txBody>
          <a:bodyPr>
            <a:normAutofit fontScale="90000"/>
          </a:bodyPr>
          <a:lstStyle/>
          <a:p>
            <a:r>
              <a:rPr lang="en-US" dirty="0"/>
              <a:t>Viruses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algn="l" rtl="0"/>
            <a:r>
              <a:rPr lang="en-US" dirty="0" smtClean="0"/>
              <a:t>A cellular</a:t>
            </a:r>
          </a:p>
          <a:p>
            <a:pPr algn="l" rtl="0"/>
            <a:r>
              <a:rPr lang="en-US" dirty="0" smtClean="0"/>
              <a:t>Obligate intracellular parasites</a:t>
            </a:r>
          </a:p>
          <a:p>
            <a:pPr algn="l" rtl="0"/>
            <a:r>
              <a:rPr lang="en-US" dirty="0" smtClean="0"/>
              <a:t>Genome consist of DNA or RNA called Core</a:t>
            </a:r>
          </a:p>
          <a:p>
            <a:pPr algn="l" rtl="0"/>
            <a:r>
              <a:rPr lang="en-US" dirty="0" smtClean="0"/>
              <a:t>Core surrounded by protein coat called Capsid</a:t>
            </a:r>
          </a:p>
          <a:p>
            <a:pPr algn="l" rtl="0"/>
            <a:r>
              <a:rPr lang="en-US" dirty="0" err="1" smtClean="0"/>
              <a:t>Virion</a:t>
            </a:r>
            <a:r>
              <a:rPr lang="en-US" dirty="0" smtClean="0"/>
              <a:t> may be enclosed in lipid envelope</a:t>
            </a:r>
          </a:p>
          <a:p>
            <a:pPr algn="l" rtl="0"/>
            <a:endParaRPr lang="ar-IQ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52368"/>
            <a:ext cx="2497633" cy="219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11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186808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Prions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396751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Proteinaceous</a:t>
            </a:r>
            <a:r>
              <a:rPr lang="en-US" dirty="0" smtClean="0"/>
              <a:t> infectious agents</a:t>
            </a:r>
          </a:p>
          <a:p>
            <a:pPr algn="l" rtl="0"/>
            <a:r>
              <a:rPr lang="en-US" dirty="0" smtClean="0"/>
              <a:t>Causes Bovine Spongiform Encephalopathy (BSE)</a:t>
            </a:r>
          </a:p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34490"/>
            <a:ext cx="2074912" cy="301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97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3"/>
            <a:ext cx="7772400" cy="1224136"/>
          </a:xfrm>
        </p:spPr>
        <p:txBody>
          <a:bodyPr/>
          <a:lstStyle/>
          <a:p>
            <a:r>
              <a:rPr lang="en-GB" b="1" dirty="0" smtClean="0">
                <a:effectLst/>
                <a:latin typeface="Times New Roman"/>
                <a:ea typeface="Calibri"/>
              </a:rPr>
              <a:t>Classification of microbes 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50" y="2564904"/>
            <a:ext cx="4875311" cy="254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5293082"/>
            <a:ext cx="79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Prof. Dr. </a:t>
            </a:r>
            <a:r>
              <a:rPr lang="en-US" b="1" dirty="0" err="1"/>
              <a:t>Munira</a:t>
            </a:r>
            <a:r>
              <a:rPr lang="en-US" b="1" dirty="0"/>
              <a:t> Ch. </a:t>
            </a:r>
            <a:r>
              <a:rPr lang="en-US" b="1" dirty="0" err="1"/>
              <a:t>Ismaeel</a:t>
            </a:r>
            <a:r>
              <a:rPr lang="en-US" b="1" dirty="0"/>
              <a:t>  and Ass. Prof. Dr. </a:t>
            </a:r>
            <a:r>
              <a:rPr lang="en-US" b="1" dirty="0" err="1"/>
              <a:t>Israa</a:t>
            </a:r>
            <a:r>
              <a:rPr lang="en-US" b="1" dirty="0"/>
              <a:t> AJ Ibrahim</a:t>
            </a:r>
          </a:p>
        </p:txBody>
      </p:sp>
    </p:spTree>
    <p:extLst>
      <p:ext uri="{BB962C8B-B14F-4D97-AF65-F5344CB8AC3E}">
        <p14:creationId xmlns:p14="http://schemas.microsoft.com/office/powerpoint/2010/main" val="57800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progenitor                               </a:t>
            </a:r>
            <a:r>
              <a:rPr lang="en-US" sz="1800" dirty="0" smtClean="0"/>
              <a:t>Lec.2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4416"/>
            <a:ext cx="7776864" cy="477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2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progenitor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363272" cy="4896543"/>
          </a:xfrm>
        </p:spPr>
        <p:txBody>
          <a:bodyPr>
            <a:normAutofit fontScale="47500" lnSpcReduction="20000"/>
          </a:bodyPr>
          <a:lstStyle/>
          <a:p>
            <a:pPr algn="l" rtl="0"/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3.4 billion years ago -- </a:t>
            </a:r>
            <a:r>
              <a:rPr lang="en-US" sz="3400" dirty="0" smtClean="0">
                <a:solidFill>
                  <a:srgbClr val="0070C0"/>
                </a:solidFill>
              </a:rPr>
              <a:t>First photosynthetic bacteria</a:t>
            </a:r>
          </a:p>
          <a:p>
            <a:pPr marL="0" indent="0" algn="l" rtl="0">
              <a:buNone/>
            </a:pPr>
            <a:r>
              <a:rPr lang="en-US" sz="3400" dirty="0" smtClean="0"/>
              <a:t>they absorbed near-infrared rather than visible light and produced sulfur or sulfate compounds rather than oxygen. Their pigments (possibly  </a:t>
            </a:r>
            <a:r>
              <a:rPr lang="en-US" sz="3400" dirty="0" err="1" smtClean="0"/>
              <a:t>bacteriochloro¬phylls</a:t>
            </a:r>
            <a:r>
              <a:rPr lang="en-US" sz="3400" dirty="0" smtClean="0"/>
              <a:t>) were predecessors </a:t>
            </a:r>
            <a:r>
              <a:rPr lang="ar-IQ" sz="3400" dirty="0" smtClean="0"/>
              <a:t>السلف </a:t>
            </a:r>
            <a:r>
              <a:rPr lang="en-US" sz="3400" dirty="0" smtClean="0"/>
              <a:t>to chlorophyll.</a:t>
            </a:r>
          </a:p>
          <a:p>
            <a:pPr algn="l" rtl="0"/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2.4–2.3 billion years ago</a:t>
            </a:r>
            <a:r>
              <a:rPr lang="en-US" sz="3400" dirty="0" smtClean="0"/>
              <a:t> -- First rock evidence of atmospheric oxygen</a:t>
            </a:r>
          </a:p>
          <a:p>
            <a:pPr algn="l" rtl="0"/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2.7 billion years ago </a:t>
            </a:r>
            <a:r>
              <a:rPr lang="en-US" sz="3400" dirty="0" smtClean="0"/>
              <a:t>-- Cyanobacteria</a:t>
            </a:r>
          </a:p>
          <a:p>
            <a:pPr marL="0" indent="0" algn="l" rtl="0">
              <a:buNone/>
            </a:pPr>
            <a:r>
              <a:rPr lang="en-US" sz="3400" dirty="0" smtClean="0"/>
              <a:t>these ubiquitous bacteria were the first oxygen producers. They absorb visible light using a mix of pigments: </a:t>
            </a:r>
            <a:r>
              <a:rPr lang="en-US" sz="3400" dirty="0" err="1" smtClean="0"/>
              <a:t>phyco¬bilins</a:t>
            </a:r>
            <a:r>
              <a:rPr lang="en-US" sz="3400" dirty="0" smtClean="0"/>
              <a:t>, carotenoids and several forms of chlorophyll.</a:t>
            </a:r>
          </a:p>
          <a:p>
            <a:pPr algn="l" rtl="0"/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1.2 billion years ago </a:t>
            </a:r>
            <a:r>
              <a:rPr lang="en-US" sz="3400" dirty="0" smtClean="0"/>
              <a:t>-- Red and brown algae</a:t>
            </a:r>
          </a:p>
          <a:p>
            <a:pPr marL="0" indent="0" algn="l" rtl="0">
              <a:buNone/>
            </a:pPr>
            <a:r>
              <a:rPr lang="en-US" sz="3400" dirty="0" smtClean="0"/>
              <a:t>these organisms have more complex cellular structures than bacteria do. Like cyanobacteria, they contain </a:t>
            </a:r>
            <a:r>
              <a:rPr lang="en-US" sz="3400" dirty="0" err="1" smtClean="0"/>
              <a:t>phycobilin</a:t>
            </a:r>
            <a:r>
              <a:rPr lang="en-US" sz="3400" dirty="0" smtClean="0"/>
              <a:t> pigments as well as various forms of chlorophyll.</a:t>
            </a:r>
          </a:p>
          <a:p>
            <a:pPr algn="l" rtl="0"/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0.75 billion years ago </a:t>
            </a:r>
            <a:r>
              <a:rPr lang="en-US" sz="3400" dirty="0" smtClean="0"/>
              <a:t>-- Green algae</a:t>
            </a:r>
          </a:p>
          <a:p>
            <a:pPr marL="0" indent="0" algn="l" rtl="0">
              <a:buNone/>
            </a:pPr>
            <a:r>
              <a:rPr lang="en-US" sz="3400" dirty="0" smtClean="0"/>
              <a:t>Green algae do better than red and brown algae in the strong light of shallow water. They make do without </a:t>
            </a:r>
            <a:r>
              <a:rPr lang="en-US" sz="3400" dirty="0" err="1" smtClean="0"/>
              <a:t>phyco¬bilins</a:t>
            </a:r>
            <a:r>
              <a:rPr lang="en-US" sz="3400" dirty="0" smtClean="0"/>
              <a:t>.</a:t>
            </a:r>
          </a:p>
          <a:p>
            <a:pPr algn="l" rtl="0"/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0.475 billion years ago </a:t>
            </a:r>
            <a:r>
              <a:rPr lang="en-US" sz="3400" dirty="0" smtClean="0"/>
              <a:t>-- First land plants</a:t>
            </a:r>
          </a:p>
          <a:p>
            <a:pPr marL="0" indent="0" algn="l" rtl="0">
              <a:buNone/>
            </a:pPr>
            <a:r>
              <a:rPr lang="en-US" sz="3400" dirty="0" smtClean="0"/>
              <a:t>Mosses and liverworts descended from green algae. Lacking vascular structure (stems and roots) to pull water from the soil, they are unable to grow tall.</a:t>
            </a:r>
          </a:p>
          <a:p>
            <a:pPr algn="l" rtl="0"/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0.423 billion years ago </a:t>
            </a:r>
            <a:r>
              <a:rPr lang="en-US" sz="3400" dirty="0" smtClean="0"/>
              <a:t>-- Vascular plants</a:t>
            </a:r>
          </a:p>
          <a:p>
            <a:pPr marL="0" indent="0" algn="l" rtl="0">
              <a:buNone/>
            </a:pPr>
            <a:r>
              <a:rPr lang="en-US" sz="3400" dirty="0" smtClean="0"/>
              <a:t>These are literally garden-variety plants, such as ferns</a:t>
            </a:r>
            <a:r>
              <a:rPr lang="ar-IQ" sz="3400" dirty="0" smtClean="0"/>
              <a:t>, </a:t>
            </a:r>
            <a:r>
              <a:rPr lang="en-US" sz="3400" dirty="0" smtClean="0"/>
              <a:t>grasses</a:t>
            </a:r>
            <a:r>
              <a:rPr lang="ar-IQ" sz="3400" dirty="0" smtClean="0"/>
              <a:t>, </a:t>
            </a:r>
            <a:r>
              <a:rPr lang="en-US" sz="3400" dirty="0" smtClean="0"/>
              <a:t>trees and cacti</a:t>
            </a:r>
            <a:r>
              <a:rPr lang="ar-IQ" sz="3400" dirty="0" smtClean="0"/>
              <a:t>. </a:t>
            </a:r>
            <a:r>
              <a:rPr lang="en-US" sz="3400" dirty="0" smtClean="0"/>
              <a:t>They are able to grow tall canopies to capture more light.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08698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 smtClean="0"/>
              <a:t>Microbial Taxonomy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420888"/>
            <a:ext cx="8503920" cy="2808312"/>
          </a:xfrm>
        </p:spPr>
        <p:txBody>
          <a:bodyPr/>
          <a:lstStyle/>
          <a:p>
            <a:pPr algn="l" rtl="0"/>
            <a:r>
              <a:rPr lang="en-US" dirty="0" smtClean="0"/>
              <a:t>Classification, Taxonomy, Binomial Nomenclature</a:t>
            </a:r>
            <a:endParaRPr lang="ar-IQ" dirty="0" smtClean="0"/>
          </a:p>
          <a:p>
            <a:pPr algn="l" rtl="0"/>
            <a:r>
              <a:rPr lang="en-US" dirty="0" smtClean="0"/>
              <a:t>The Classification of Living Things: Living organisms are assigned</a:t>
            </a:r>
            <a:r>
              <a:rPr lang="ar-IQ" dirty="0" smtClean="0"/>
              <a:t> </a:t>
            </a:r>
            <a:r>
              <a:rPr lang="en-US" dirty="0" smtClean="0"/>
              <a:t>to groups based upon their similarities.</a:t>
            </a: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32049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54868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sv-SE" sz="3100" dirty="0"/>
              <a:t>Traditional Whittaker 5 Kingdom System (1957</a:t>
            </a:r>
            <a:r>
              <a:rPr lang="sv-SE" sz="3100" dirty="0" smtClean="0"/>
              <a:t>)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91998"/>
            <a:ext cx="5112568" cy="510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9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75240" cy="634082"/>
          </a:xfrm>
        </p:spPr>
        <p:txBody>
          <a:bodyPr>
            <a:normAutofit fontScale="90000"/>
          </a:bodyPr>
          <a:lstStyle/>
          <a:p>
            <a:r>
              <a:rPr lang="sv-SE" sz="2800" dirty="0"/>
              <a:t>Traditional Whittaker 5 Kingdom System (1957) </a:t>
            </a:r>
            <a:br>
              <a:rPr lang="sv-SE" sz="2800" dirty="0"/>
            </a:br>
            <a:endParaRPr lang="ar-IQ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There are 5 old kingdom scheme is still widely used:</a:t>
            </a:r>
          </a:p>
          <a:p>
            <a:pPr algn="l" rtl="0"/>
            <a:r>
              <a:rPr lang="en-US" sz="2800" dirty="0" err="1" smtClean="0"/>
              <a:t>Monera</a:t>
            </a:r>
            <a:r>
              <a:rPr lang="en-US" sz="2800" dirty="0" smtClean="0"/>
              <a:t> – bacteria  (Prokaryotic)</a:t>
            </a:r>
          </a:p>
          <a:p>
            <a:pPr algn="l" rtl="0"/>
            <a:r>
              <a:rPr lang="en-US" sz="2800" dirty="0" smtClean="0"/>
              <a:t>Protista – Protozoans  (Eukaryotic)</a:t>
            </a:r>
          </a:p>
          <a:p>
            <a:pPr algn="l" rtl="0"/>
            <a:r>
              <a:rPr lang="en-US" sz="2800" dirty="0" smtClean="0"/>
              <a:t>Fungi - yeast, molds, etc. (Eukaryotic)</a:t>
            </a:r>
          </a:p>
          <a:p>
            <a:pPr algn="l" rtl="0"/>
            <a:r>
              <a:rPr lang="en-US" sz="2800" dirty="0" smtClean="0"/>
              <a:t>Plant – photosynthetic producers (Eukaryotic)</a:t>
            </a:r>
          </a:p>
          <a:p>
            <a:pPr algn="l" rtl="0"/>
            <a:r>
              <a:rPr lang="en-US" sz="2800" dirty="0" smtClean="0"/>
              <a:t>Animals – heterotrophic consumers (Eukaryotic)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9541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/>
              <a:t>Categories of Classification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Domain</a:t>
            </a:r>
          </a:p>
          <a:p>
            <a:pPr algn="l" rtl="0"/>
            <a:r>
              <a:rPr lang="en-US" dirty="0" smtClean="0"/>
              <a:t>Kingdom</a:t>
            </a:r>
          </a:p>
          <a:p>
            <a:pPr algn="l" rtl="0"/>
            <a:r>
              <a:rPr lang="en-US" dirty="0" smtClean="0"/>
              <a:t>Phylum</a:t>
            </a:r>
          </a:p>
          <a:p>
            <a:pPr algn="l" rtl="0"/>
            <a:r>
              <a:rPr lang="en-US" dirty="0" smtClean="0"/>
              <a:t>Class</a:t>
            </a:r>
          </a:p>
          <a:p>
            <a:pPr algn="l" rtl="0"/>
            <a:r>
              <a:rPr lang="en-US" dirty="0" smtClean="0"/>
              <a:t>Order</a:t>
            </a:r>
          </a:p>
          <a:p>
            <a:pPr algn="l" rtl="0"/>
            <a:r>
              <a:rPr lang="en-US" dirty="0" smtClean="0"/>
              <a:t>Family</a:t>
            </a:r>
          </a:p>
          <a:p>
            <a:pPr algn="l" rtl="0"/>
            <a:r>
              <a:rPr lang="en-US" dirty="0" smtClean="0"/>
              <a:t>Genus</a:t>
            </a:r>
          </a:p>
          <a:p>
            <a:pPr algn="l" rtl="0"/>
            <a:r>
              <a:rPr lang="en-US" dirty="0" smtClean="0"/>
              <a:t>Species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7347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Woese</a:t>
            </a:r>
            <a:r>
              <a:rPr lang="en-US" sz="3200" dirty="0"/>
              <a:t>-Fox 3 Domain System (1977):</a:t>
            </a:r>
            <a:br>
              <a:rPr lang="en-US" sz="3200" dirty="0"/>
            </a:br>
            <a:endParaRPr lang="ar-IQ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2656"/>
            <a:ext cx="355290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6136" y="177281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0"/>
            <a:r>
              <a:rPr lang="en-US" dirty="0" smtClean="0"/>
              <a:t>-The highest – largest category, recent addition</a:t>
            </a:r>
          </a:p>
          <a:p>
            <a:pPr algn="just" rtl="0"/>
            <a:r>
              <a:rPr lang="en-US" dirty="0" smtClean="0"/>
              <a:t>3 domains:</a:t>
            </a:r>
          </a:p>
          <a:p>
            <a:pPr algn="just" rtl="0"/>
            <a:r>
              <a:rPr lang="en-US" dirty="0" smtClean="0"/>
              <a:t>1.  </a:t>
            </a:r>
            <a:r>
              <a:rPr lang="en-US" dirty="0" err="1" smtClean="0"/>
              <a:t>Archaea</a:t>
            </a:r>
            <a:r>
              <a:rPr lang="en-US" dirty="0" smtClean="0"/>
              <a:t> – ancient “bacteria”, unicellular like bacteria, also simple cell structure (prokaryote – no nucleus) but have distinct metabolism (chemistry) allowing them to exist in “extreme” environments.</a:t>
            </a:r>
          </a:p>
          <a:p>
            <a:pPr algn="just" rtl="0"/>
            <a:r>
              <a:rPr lang="en-US" dirty="0" smtClean="0"/>
              <a:t>2. Bacteria – unicellular, prokaryote, found everywhere  (Old kingdom name – </a:t>
            </a:r>
            <a:r>
              <a:rPr lang="en-US" dirty="0" err="1" smtClean="0"/>
              <a:t>Monera</a:t>
            </a:r>
            <a:r>
              <a:rPr lang="en-US" dirty="0" smtClean="0"/>
              <a:t>)</a:t>
            </a:r>
          </a:p>
          <a:p>
            <a:pPr algn="just" rtl="0"/>
            <a:r>
              <a:rPr lang="en-US" dirty="0" smtClean="0"/>
              <a:t>3. </a:t>
            </a:r>
            <a:r>
              <a:rPr lang="en-US" dirty="0" err="1" smtClean="0"/>
              <a:t>Eukarya</a:t>
            </a:r>
            <a:r>
              <a:rPr lang="en-US" dirty="0" smtClean="0"/>
              <a:t> – unicellular to multicellular, complex and organized cells with nuclei and organelles (mitochondria).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399</TotalTime>
  <Words>606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Classification of microbes  Lecture 2</vt:lpstr>
      <vt:lpstr>Classification of microbes </vt:lpstr>
      <vt:lpstr>The progenitor                               Lec.2</vt:lpstr>
      <vt:lpstr>The progenitor</vt:lpstr>
      <vt:lpstr>Microbial Taxonomy</vt:lpstr>
      <vt:lpstr>Traditional Whittaker 5 Kingdom System (1957)  </vt:lpstr>
      <vt:lpstr>Traditional Whittaker 5 Kingdom System (1957)  </vt:lpstr>
      <vt:lpstr>Categories of Classification </vt:lpstr>
      <vt:lpstr>Woese-Fox 3 Domain System (1977): </vt:lpstr>
      <vt:lpstr>Archaea </vt:lpstr>
      <vt:lpstr>Bacteria </vt:lpstr>
      <vt:lpstr>Domain Eukarya</vt:lpstr>
      <vt:lpstr>Fungi </vt:lpstr>
      <vt:lpstr>Protozoa </vt:lpstr>
      <vt:lpstr>Algae </vt:lpstr>
      <vt:lpstr>Helminthes </vt:lpstr>
      <vt:lpstr>Viruses </vt:lpstr>
      <vt:lpstr>Prions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Nada</cp:lastModifiedBy>
  <cp:revision>14</cp:revision>
  <dcterms:created xsi:type="dcterms:W3CDTF">2018-03-09T16:31:00Z</dcterms:created>
  <dcterms:modified xsi:type="dcterms:W3CDTF">2018-12-04T16:08:33Z</dcterms:modified>
</cp:coreProperties>
</file>